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0"/>
  </p:notesMasterIdLst>
  <p:sldIdLst>
    <p:sldId id="269" r:id="rId2"/>
    <p:sldId id="261" r:id="rId3"/>
    <p:sldId id="260" r:id="rId4"/>
    <p:sldId id="263" r:id="rId5"/>
    <p:sldId id="267" r:id="rId6"/>
    <p:sldId id="268" r:id="rId7"/>
    <p:sldId id="265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3" autoAdjust="0"/>
    <p:restoredTop sz="94343" autoAdjust="0"/>
  </p:normalViewPr>
  <p:slideViewPr>
    <p:cSldViewPr snapToGrid="0">
      <p:cViewPr>
        <p:scale>
          <a:sx n="70" d="100"/>
          <a:sy n="70" d="100"/>
        </p:scale>
        <p:origin x="84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Physics 1 –  Nov 7,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9913380" cy="2009443"/>
          </a:xfrm>
        </p:spPr>
        <p:txBody>
          <a:bodyPr>
            <a:normAutofit fontScale="92500"/>
          </a:bodyPr>
          <a:lstStyle/>
          <a:p>
            <a:r>
              <a:rPr lang="en-US" sz="2000" b="1" dirty="0" smtClean="0"/>
              <a:t>P3 – Reflect on what progress you are having as honestly as you can and let me know where you stand so I know how to help. Rate each of the types of problems listed below from 1 to 5.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290599" y="3886389"/>
            <a:ext cx="5228112" cy="2323342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5 – Got it. Understand completely.</a:t>
            </a:r>
          </a:p>
          <a:p>
            <a:r>
              <a:rPr lang="en-US" b="1" dirty="0" smtClean="0"/>
              <a:t>4 – Still a few minor questions but pretty OK.</a:t>
            </a:r>
          </a:p>
          <a:p>
            <a:r>
              <a:rPr lang="en-US" b="1" dirty="0" smtClean="0"/>
              <a:t>3 – I keep making mistakes and can’t get things quite right</a:t>
            </a:r>
            <a:r>
              <a:rPr lang="en-US" b="1" dirty="0"/>
              <a:t> </a:t>
            </a:r>
            <a:r>
              <a:rPr lang="en-US" b="1" dirty="0" smtClean="0"/>
              <a:t>but I know what to do.</a:t>
            </a:r>
          </a:p>
          <a:p>
            <a:r>
              <a:rPr lang="en-US" b="1" dirty="0" smtClean="0"/>
              <a:t>2 – Having trouble getting started</a:t>
            </a:r>
          </a:p>
          <a:p>
            <a:r>
              <a:rPr lang="en-US" b="1" dirty="0" smtClean="0"/>
              <a:t>1 – Missed that class or haven’t tried yet</a:t>
            </a:r>
            <a:endParaRPr lang="en-US" b="1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06374" y="3686885"/>
            <a:ext cx="5884225" cy="2962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A) F = ma 1D problems (including springs)</a:t>
            </a:r>
          </a:p>
          <a:p>
            <a:r>
              <a:rPr lang="en-US" b="1" dirty="0" smtClean="0"/>
              <a:t>B) F = ma linked to kinematics</a:t>
            </a:r>
          </a:p>
          <a:p>
            <a:r>
              <a:rPr lang="en-US" b="1" dirty="0" smtClean="0"/>
              <a:t>C) 2D 2</a:t>
            </a:r>
            <a:r>
              <a:rPr lang="en-US" b="1" baseline="30000" dirty="0" smtClean="0"/>
              <a:t>nd</a:t>
            </a:r>
            <a:r>
              <a:rPr lang="en-US" b="1" dirty="0" smtClean="0"/>
              <a:t> Law w/o friction w/o angles or 1angle</a:t>
            </a:r>
          </a:p>
          <a:p>
            <a:r>
              <a:rPr lang="en-US" b="1" dirty="0" smtClean="0"/>
              <a:t>D) 2D 2</a:t>
            </a:r>
            <a:r>
              <a:rPr lang="en-US" b="1" baseline="30000" dirty="0" smtClean="0"/>
              <a:t>nd</a:t>
            </a:r>
            <a:r>
              <a:rPr lang="en-US" b="1" dirty="0" smtClean="0"/>
              <a:t> Law w/o friction with multiple angles</a:t>
            </a:r>
          </a:p>
          <a:p>
            <a:r>
              <a:rPr lang="en-US" b="1" dirty="0" smtClean="0"/>
              <a:t>E) Basic Friction problems </a:t>
            </a:r>
            <a:r>
              <a:rPr lang="en-US" b="1" dirty="0"/>
              <a:t>w/o </a:t>
            </a:r>
            <a:r>
              <a:rPr lang="en-US" b="1" dirty="0" smtClean="0"/>
              <a:t>inclines</a:t>
            </a:r>
          </a:p>
          <a:p>
            <a:r>
              <a:rPr lang="en-US" b="1" dirty="0"/>
              <a:t>F</a:t>
            </a:r>
            <a:r>
              <a:rPr lang="en-US" b="1" dirty="0" smtClean="0"/>
              <a:t>) Multibody Systems w/friction</a:t>
            </a:r>
          </a:p>
          <a:p>
            <a:r>
              <a:rPr lang="en-US" b="1" dirty="0"/>
              <a:t>G</a:t>
            </a:r>
            <a:r>
              <a:rPr lang="en-US" b="1" dirty="0" smtClean="0"/>
              <a:t>) Friction on an incline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3723594" y="1541956"/>
            <a:ext cx="6575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sym typeface="Euclid Extra" panose="02050502000505020303" pitchFamily="18" charset="2"/>
              </a:rPr>
              <a:t>Get out the </a:t>
            </a:r>
            <a:r>
              <a:rPr lang="en-US" b="1" dirty="0" smtClean="0">
                <a:solidFill>
                  <a:schemeClr val="bg1"/>
                </a:solidFill>
                <a:sym typeface="Euclid Extra" panose="02050502000505020303" pitchFamily="18" charset="2"/>
              </a:rPr>
              <a:t>“Friction on incline” </a:t>
            </a:r>
            <a:r>
              <a:rPr lang="en-US" b="1" dirty="0">
                <a:solidFill>
                  <a:schemeClr val="bg1"/>
                </a:solidFill>
                <a:sym typeface="Euclid Extra" panose="02050502000505020303" pitchFamily="18" charset="2"/>
              </a:rPr>
              <a:t>worksheet HMK for </a:t>
            </a:r>
            <a:r>
              <a:rPr lang="en-US" b="1" dirty="0" smtClean="0">
                <a:solidFill>
                  <a:schemeClr val="bg1"/>
                </a:solidFill>
                <a:sym typeface="Euclid Extra" panose="02050502000505020303" pitchFamily="18" charset="2"/>
              </a:rPr>
              <a:t>check</a:t>
            </a:r>
          </a:p>
          <a:p>
            <a:r>
              <a:rPr lang="en-US" b="1" dirty="0" smtClean="0">
                <a:solidFill>
                  <a:schemeClr val="bg1"/>
                </a:solidFill>
                <a:sym typeface="Euclid Extra" panose="02050502000505020303" pitchFamily="18" charset="2"/>
              </a:rPr>
              <a:t>Looking for completion on #1-2 and progress on 3-6.</a:t>
            </a:r>
            <a:endParaRPr lang="en-US" b="1" dirty="0">
              <a:solidFill>
                <a:schemeClr val="bg1"/>
              </a:solidFill>
              <a:sym typeface="Euclid Extra" panose="02050502000505020303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37111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Agenda,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5053758" cy="3416301"/>
          </a:xfrm>
        </p:spPr>
        <p:txBody>
          <a:bodyPr>
            <a:normAutofit/>
          </a:bodyPr>
          <a:lstStyle/>
          <a:p>
            <a:r>
              <a:rPr lang="en-US" b="1" dirty="0" smtClean="0"/>
              <a:t>IB 2.2 Forces</a:t>
            </a:r>
          </a:p>
          <a:p>
            <a:pPr lvl="1"/>
            <a:r>
              <a:rPr lang="en-US" b="1" dirty="0" smtClean="0"/>
              <a:t>Friction on an incline</a:t>
            </a:r>
          </a:p>
          <a:p>
            <a:r>
              <a:rPr lang="en-US" b="1" dirty="0" smtClean="0"/>
              <a:t>Assignment: </a:t>
            </a:r>
          </a:p>
          <a:p>
            <a:pPr lvl="1"/>
            <a:r>
              <a:rPr lang="en-US" b="1" dirty="0" smtClean="0"/>
              <a:t>Friction on an incline worksheet</a:t>
            </a:r>
          </a:p>
          <a:p>
            <a:pPr lvl="1"/>
            <a:r>
              <a:rPr lang="en-US" b="1" dirty="0" err="1" smtClean="0"/>
              <a:t>Ans</a:t>
            </a:r>
            <a:r>
              <a:rPr lang="en-US" b="1" dirty="0" smtClean="0"/>
              <a:t> only for 1-2:</a:t>
            </a:r>
          </a:p>
          <a:p>
            <a:pPr lvl="1"/>
            <a:r>
              <a:rPr lang="en-US" b="1" dirty="0" smtClean="0"/>
              <a:t>1. a)16.3 N, b) 116.3 N, c) 86.6 N d) 46.0 N</a:t>
            </a:r>
          </a:p>
          <a:p>
            <a:pPr lvl="1"/>
            <a:r>
              <a:rPr lang="en-US" b="1" dirty="0" smtClean="0"/>
              <a:t>2. a) 31.3 N, 3.19 kg b) 12.9 N, 1.31 kg     c)  28.1 N, 2.87 kg   d) 16.0 N, 1.63 kg</a:t>
            </a:r>
          </a:p>
          <a:p>
            <a:pPr lvl="1"/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Agenda </a:t>
            </a:r>
          </a:p>
          <a:p>
            <a:pPr lvl="1"/>
            <a:r>
              <a:rPr lang="en-US" b="1" dirty="0" smtClean="0"/>
              <a:t>Complete Exit question problem from Tuesday. Vote on 1) to do in groups or 2) have me go through it modeling?</a:t>
            </a:r>
            <a:endParaRPr lang="en-US" b="1" dirty="0"/>
          </a:p>
          <a:p>
            <a:pPr lvl="1"/>
            <a:r>
              <a:rPr lang="en-US" b="1" dirty="0" smtClean="0"/>
              <a:t>Work session Groups on Whiteboards for Friction on Inclines or </a:t>
            </a:r>
            <a:r>
              <a:rPr lang="en-US" b="1" dirty="0" err="1" smtClean="0"/>
              <a:t>Multibodies</a:t>
            </a:r>
            <a:endParaRPr lang="en-US" b="1" dirty="0" smtClean="0"/>
          </a:p>
          <a:p>
            <a:pPr lvl="1"/>
            <a:r>
              <a:rPr lang="en-US" b="1" dirty="0" smtClean="0"/>
              <a:t>Align your answers for 1 and 2.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Problem Voted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9810992" cy="3851891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ym typeface="Euclid Extra" panose="02050502000505020303" pitchFamily="18" charset="2"/>
              </a:rPr>
              <a:t>Challenge – Complete the exit question from Tues: A </a:t>
            </a:r>
            <a:r>
              <a:rPr lang="en-US" sz="2000" b="1" dirty="0">
                <a:sym typeface="Euclid Extra" panose="02050502000505020303" pitchFamily="18" charset="2"/>
              </a:rPr>
              <a:t>15 kg block being held stationary on a 25</a:t>
            </a:r>
            <a:r>
              <a:rPr lang="en-US" sz="2000" b="1" dirty="0">
                <a:sym typeface="Euclid Symbol" panose="05050102010706020507" pitchFamily="18" charset="2"/>
              </a:rPr>
              <a:t></a:t>
            </a:r>
            <a:r>
              <a:rPr lang="en-US" sz="2000" b="1" dirty="0">
                <a:sym typeface="Euclid Extra" panose="02050502000505020303" pitchFamily="18" charset="2"/>
              </a:rPr>
              <a:t> incline by a horizontal 50 N force if the coefficient of static friction is 0.42</a:t>
            </a:r>
            <a:r>
              <a:rPr lang="en-US" sz="2000" b="1" dirty="0" smtClean="0">
                <a:sym typeface="Euclid Extra" panose="02050502000505020303" pitchFamily="18" charset="2"/>
              </a:rPr>
              <a:t>. The coefficient of kinetic friction is 0.25. </a:t>
            </a:r>
          </a:p>
          <a:p>
            <a:r>
              <a:rPr lang="en-US" sz="2000" b="1" u="sng" dirty="0" smtClean="0">
                <a:sym typeface="Euclid Extra" panose="02050502000505020303" pitchFamily="18" charset="2"/>
              </a:rPr>
              <a:t>What </a:t>
            </a:r>
            <a:r>
              <a:rPr lang="en-US" sz="2000" b="1" u="sng" dirty="0">
                <a:sym typeface="Euclid Extra" panose="02050502000505020303" pitchFamily="18" charset="2"/>
              </a:rPr>
              <a:t>is the force of </a:t>
            </a:r>
            <a:r>
              <a:rPr lang="en-US" sz="2000" b="1" u="sng" dirty="0" smtClean="0">
                <a:sym typeface="Euclid Extra" panose="02050502000505020303" pitchFamily="18" charset="2"/>
              </a:rPr>
              <a:t>friction</a:t>
            </a:r>
            <a:r>
              <a:rPr lang="en-US" sz="2000" b="1" dirty="0" smtClean="0">
                <a:sym typeface="Euclid Extra" panose="02050502000505020303" pitchFamily="18" charset="2"/>
              </a:rPr>
              <a:t>? </a:t>
            </a:r>
            <a:r>
              <a:rPr lang="en-US" sz="2000" b="1" u="sng" dirty="0" smtClean="0">
                <a:sym typeface="Euclid Extra" panose="02050502000505020303" pitchFamily="18" charset="2"/>
              </a:rPr>
              <a:t>What is the acceleration</a:t>
            </a:r>
            <a:r>
              <a:rPr lang="en-US" sz="2000" b="1" dirty="0" smtClean="0">
                <a:sym typeface="Euclid Extra" panose="02050502000505020303" pitchFamily="18" charset="2"/>
              </a:rPr>
              <a:t>? </a:t>
            </a:r>
            <a:r>
              <a:rPr lang="en-US" sz="2000" b="1" dirty="0">
                <a:sym typeface="Euclid Extra" panose="02050502000505020303" pitchFamily="18" charset="2"/>
              </a:rPr>
              <a:t>(Hint: First consider the frictionless </a:t>
            </a:r>
            <a:r>
              <a:rPr lang="en-US" sz="2000" b="1" dirty="0" smtClean="0">
                <a:sym typeface="Euclid Extra" panose="02050502000505020303" pitchFamily="18" charset="2"/>
              </a:rPr>
              <a:t>case to determine which way friction points. Then use the maximum static friction to determine if it moves or not.)</a:t>
            </a:r>
            <a:endParaRPr lang="en-US" sz="2000" b="1" dirty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Recall: Questions to consider:</a:t>
            </a:r>
          </a:p>
          <a:p>
            <a:pPr lvl="1"/>
            <a:r>
              <a:rPr lang="en-US" b="1" dirty="0" smtClean="0">
                <a:sym typeface="Euclid Extra" panose="02050502000505020303" pitchFamily="18" charset="2"/>
              </a:rPr>
              <a:t>1) Which way does it WANT to move? </a:t>
            </a:r>
          </a:p>
          <a:p>
            <a:pPr lvl="1"/>
            <a:r>
              <a:rPr lang="en-US" b="1" dirty="0" smtClean="0">
                <a:sym typeface="Euclid Extra" panose="02050502000505020303" pitchFamily="18" charset="2"/>
              </a:rPr>
              <a:t>2) DOES it move?</a:t>
            </a:r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7" name="Right Triangle 6"/>
          <p:cNvSpPr/>
          <p:nvPr/>
        </p:nvSpPr>
        <p:spPr>
          <a:xfrm flipH="1">
            <a:off x="8106767" y="5134678"/>
            <a:ext cx="2306471" cy="77792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20470994">
            <a:off x="8840125" y="5096471"/>
            <a:ext cx="559558" cy="43672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8036036" y="5393846"/>
            <a:ext cx="82695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on an incline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7258" y="2445397"/>
            <a:ext cx="9724856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If the motion of the </a:t>
            </a:r>
            <a:r>
              <a:rPr lang="en-US" b="1" u="sng" dirty="0" smtClean="0"/>
              <a:t>body of interest is moving up or down an incline</a:t>
            </a:r>
            <a:r>
              <a:rPr lang="en-US" b="1" dirty="0" smtClean="0"/>
              <a:t>, </a:t>
            </a:r>
            <a:r>
              <a:rPr lang="en-US" b="1" u="sng" dirty="0" smtClean="0"/>
              <a:t>rotate your axes</a:t>
            </a:r>
            <a:r>
              <a:rPr lang="en-US" b="1" dirty="0" smtClean="0"/>
              <a:t>. This greatly simplifies your calculations. </a:t>
            </a:r>
            <a:r>
              <a:rPr lang="en-US" b="1" dirty="0"/>
              <a:t>	</a:t>
            </a:r>
            <a:r>
              <a:rPr lang="en-US" b="1" dirty="0" smtClean="0"/>
              <a:t>	</a:t>
            </a:r>
          </a:p>
          <a:p>
            <a:pPr lvl="1"/>
            <a:r>
              <a:rPr lang="en-US" b="1" dirty="0" smtClean="0"/>
              <a:t>The </a:t>
            </a:r>
            <a:r>
              <a:rPr lang="en-US" b="1" u="sng" dirty="0" smtClean="0"/>
              <a:t>two directions become parallel (x) and perpendicular (y)</a:t>
            </a:r>
            <a:endParaRPr lang="en-US" b="1" dirty="0" smtClean="0"/>
          </a:p>
          <a:p>
            <a:r>
              <a:rPr lang="en-US" b="1" dirty="0" smtClean="0"/>
              <a:t>Rotating axes makes the </a:t>
            </a:r>
            <a:r>
              <a:rPr lang="en-US" b="1" u="sng" dirty="0" smtClean="0"/>
              <a:t>net force perpendicular to the incline = 0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Weight gets split into two components  (Warning: sin and cos seem switched here)</a:t>
            </a:r>
          </a:p>
          <a:p>
            <a:pPr lvl="1"/>
            <a:r>
              <a:rPr lang="en-US" b="1" dirty="0" smtClean="0"/>
              <a:t>W</a:t>
            </a:r>
            <a:r>
              <a:rPr lang="en-US" b="1" baseline="-25000" dirty="0" smtClean="0">
                <a:sym typeface="Euclid Extra" panose="02050502000505020303" pitchFamily="18" charset="2"/>
              </a:rPr>
              <a:t></a:t>
            </a:r>
            <a:r>
              <a:rPr lang="en-US" b="1" dirty="0" smtClean="0">
                <a:sym typeface="Euclid Extra" panose="02050502000505020303" pitchFamily="18" charset="2"/>
              </a:rPr>
              <a:t> = mg sin</a:t>
            </a:r>
            <a:r>
              <a:rPr lang="el-GR" b="1" dirty="0" smtClean="0">
                <a:sym typeface="Euclid Extra" panose="02050502000505020303" pitchFamily="18" charset="2"/>
              </a:rPr>
              <a:t>θ</a:t>
            </a:r>
            <a:r>
              <a:rPr lang="en-US" b="1" dirty="0" smtClean="0">
                <a:sym typeface="Euclid Extra" panose="02050502000505020303" pitchFamily="18" charset="2"/>
              </a:rPr>
              <a:t> directed down the slope</a:t>
            </a:r>
          </a:p>
          <a:p>
            <a:pPr lvl="1"/>
            <a:r>
              <a:rPr lang="en-US" b="1" dirty="0" smtClean="0">
                <a:sym typeface="Euclid Extra" panose="02050502000505020303" pitchFamily="18" charset="2"/>
              </a:rPr>
              <a:t>W</a:t>
            </a:r>
            <a:r>
              <a:rPr lang="en-US" b="1" baseline="-25000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⊥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 = </a:t>
            </a:r>
            <a:r>
              <a:rPr lang="en-US" sz="1800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mg cos</a:t>
            </a:r>
            <a:r>
              <a:rPr lang="el-GR" sz="1800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θ</a:t>
            </a:r>
            <a:r>
              <a:rPr lang="en-US" sz="1800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 directed into the incline</a:t>
            </a:r>
            <a:endParaRPr lang="en-US" b="1" dirty="0" smtClean="0">
              <a:latin typeface="Cambria Math" panose="02040503050406030204" pitchFamily="18" charset="0"/>
              <a:ea typeface="Cambria Math" panose="02040503050406030204" pitchFamily="18" charset="0"/>
              <a:sym typeface="Euclid Extra" panose="02050502000505020303" pitchFamily="18" charset="2"/>
            </a:endParaRPr>
          </a:p>
          <a:p>
            <a:r>
              <a:rPr lang="en-US" b="1" dirty="0" err="1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F</a:t>
            </a:r>
            <a:r>
              <a:rPr lang="en-US" b="1" baseline="-25000" dirty="0" err="1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net</a:t>
            </a:r>
            <a:r>
              <a:rPr lang="en-US" b="1" baseline="-25000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,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 = Up the slope – down the slope = ma</a:t>
            </a:r>
          </a:p>
          <a:p>
            <a:r>
              <a:rPr lang="en-US" b="1" dirty="0" err="1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F</a:t>
            </a:r>
            <a:r>
              <a:rPr lang="en-US" b="1" baseline="-25000" dirty="0" err="1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net</a:t>
            </a:r>
            <a:r>
              <a:rPr lang="en-US" b="1" baseline="-25000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,⊥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 = ⊥  to the slope – into the slope = 0   (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 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the reason you want to rotate axes) </a:t>
            </a:r>
            <a:endParaRPr lang="en-US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9279986" y="4153547"/>
            <a:ext cx="3047279" cy="1866254"/>
            <a:chOff x="0" y="0"/>
            <a:chExt cx="3499750" cy="2312082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438275" y="762000"/>
              <a:ext cx="0" cy="142875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/>
            <p:cNvGrpSpPr/>
            <p:nvPr/>
          </p:nvGrpSpPr>
          <p:grpSpPr>
            <a:xfrm>
              <a:off x="0" y="0"/>
              <a:ext cx="3499750" cy="2312082"/>
              <a:chOff x="0" y="0"/>
              <a:chExt cx="3499750" cy="2312082"/>
            </a:xfrm>
          </p:grpSpPr>
          <p:sp>
            <p:nvSpPr>
              <p:cNvPr id="7" name="Right Triangle 6"/>
              <p:cNvSpPr/>
              <p:nvPr/>
            </p:nvSpPr>
            <p:spPr>
              <a:xfrm flipH="1">
                <a:off x="0" y="0"/>
                <a:ext cx="3009900" cy="1600200"/>
              </a:xfrm>
              <a:prstGeom prst="rtTriangl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 rot="19920000" flipV="1">
                <a:off x="1000125" y="609600"/>
                <a:ext cx="685800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rot="19800000">
                <a:off x="1774424" y="742949"/>
                <a:ext cx="8255" cy="118808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rot="3600000" flipH="1">
                <a:off x="1743075" y="1695450"/>
                <a:ext cx="0" cy="59753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Arc 10"/>
              <p:cNvSpPr/>
              <p:nvPr/>
            </p:nvSpPr>
            <p:spPr>
              <a:xfrm>
                <a:off x="428625" y="1362075"/>
                <a:ext cx="123825" cy="371475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" name="Text Box 8"/>
              <p:cNvSpPr txBox="1"/>
              <p:nvPr/>
            </p:nvSpPr>
            <p:spPr>
              <a:xfrm>
                <a:off x="552450" y="1285875"/>
                <a:ext cx="323850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θ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295400" y="1466850"/>
                <a:ext cx="133350" cy="1333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 rot="9000000" flipV="1">
                <a:off x="1485900" y="800100"/>
                <a:ext cx="137160" cy="13716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" name="Text Box 12"/>
              <p:cNvSpPr txBox="1"/>
              <p:nvPr/>
            </p:nvSpPr>
            <p:spPr>
              <a:xfrm>
                <a:off x="1400175" y="1057275"/>
                <a:ext cx="323850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θ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 Box 13"/>
              <p:cNvSpPr txBox="1"/>
              <p:nvPr/>
            </p:nvSpPr>
            <p:spPr>
              <a:xfrm>
                <a:off x="862594" y="990443"/>
                <a:ext cx="690024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90 - θ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Text Box 14"/>
              <p:cNvSpPr txBox="1"/>
              <p:nvPr/>
            </p:nvSpPr>
            <p:spPr>
              <a:xfrm>
                <a:off x="1143000" y="1714500"/>
                <a:ext cx="455634" cy="343377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Text Box 15"/>
              <p:cNvSpPr txBox="1"/>
              <p:nvPr/>
            </p:nvSpPr>
            <p:spPr>
              <a:xfrm>
                <a:off x="1733100" y="1942744"/>
                <a:ext cx="1766650" cy="369338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 </a:t>
                </a: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 θ  = a</a:t>
                </a:r>
                <a:r>
                  <a:rPr lang="en-US" sz="1100" baseline="-25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sym typeface="Euclid Extra" panose="02050502000505020303" pitchFamily="18" charset="2"/>
                  </a:rPr>
                  <a:t>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 Box 17"/>
              <p:cNvSpPr txBox="1"/>
              <p:nvPr/>
            </p:nvSpPr>
            <p:spPr>
              <a:xfrm>
                <a:off x="1685487" y="1085825"/>
                <a:ext cx="1283553" cy="343377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 </a:t>
                </a: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cos θ = a</a:t>
                </a:r>
                <a:r>
                  <a:rPr lang="en-US" sz="1100" baseline="-2500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⊥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8900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on an incline with friction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602" y="2603500"/>
            <a:ext cx="9954324" cy="42545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There are several possible conditions for friction on an incline.</a:t>
            </a:r>
          </a:p>
          <a:p>
            <a:r>
              <a:rPr lang="en-US" b="1" dirty="0" smtClean="0"/>
              <a:t>You can </a:t>
            </a:r>
          </a:p>
          <a:p>
            <a:pPr lvl="1"/>
            <a:r>
              <a:rPr lang="en-US" b="1" u="sng" dirty="0" smtClean="0"/>
              <a:t>push</a:t>
            </a:r>
            <a:r>
              <a:rPr lang="en-US" b="1" dirty="0" smtClean="0"/>
              <a:t> an object </a:t>
            </a:r>
            <a:r>
              <a:rPr lang="en-US" b="1" u="sng" dirty="0" smtClean="0"/>
              <a:t>up</a:t>
            </a:r>
            <a:r>
              <a:rPr lang="en-US" b="1" dirty="0" smtClean="0"/>
              <a:t> an incline directly or at an angle to the incline </a:t>
            </a:r>
          </a:p>
          <a:p>
            <a:pPr lvl="1"/>
            <a:r>
              <a:rPr lang="en-US" b="1" u="sng" dirty="0" smtClean="0"/>
              <a:t>pull</a:t>
            </a:r>
            <a:r>
              <a:rPr lang="en-US" b="1" dirty="0" smtClean="0"/>
              <a:t> an object </a:t>
            </a:r>
            <a:r>
              <a:rPr lang="en-US" b="1" u="sng" dirty="0" smtClean="0"/>
              <a:t>up</a:t>
            </a:r>
            <a:r>
              <a:rPr lang="en-US" b="1" dirty="0" smtClean="0"/>
              <a:t> an incline parallel or at an angle to the incline</a:t>
            </a:r>
            <a:endParaRPr lang="en-US" b="1" dirty="0"/>
          </a:p>
          <a:p>
            <a:pPr lvl="1"/>
            <a:r>
              <a:rPr lang="en-US" b="1" u="sng" dirty="0" smtClean="0"/>
              <a:t>lower</a:t>
            </a:r>
            <a:r>
              <a:rPr lang="en-US" b="1" dirty="0" smtClean="0"/>
              <a:t> an object down an incline </a:t>
            </a:r>
            <a:r>
              <a:rPr lang="en-US" b="1" i="1" dirty="0" smtClean="0"/>
              <a:t>gently</a:t>
            </a:r>
            <a:r>
              <a:rPr lang="en-US" b="1" dirty="0" smtClean="0"/>
              <a:t> by </a:t>
            </a:r>
            <a:r>
              <a:rPr lang="en-US" b="1" u="sng" dirty="0" smtClean="0"/>
              <a:t>pulling up </a:t>
            </a:r>
            <a:r>
              <a:rPr lang="en-US" b="1" dirty="0" smtClean="0"/>
              <a:t>or </a:t>
            </a:r>
            <a:r>
              <a:rPr lang="en-US" b="1" u="sng" dirty="0" smtClean="0"/>
              <a:t>pushing up</a:t>
            </a:r>
          </a:p>
          <a:p>
            <a:pPr lvl="1"/>
            <a:r>
              <a:rPr lang="en-US" b="1" dirty="0" smtClean="0"/>
              <a:t>let </a:t>
            </a:r>
            <a:r>
              <a:rPr lang="en-US" b="1" u="sng" dirty="0" smtClean="0"/>
              <a:t>gravity</a:t>
            </a:r>
            <a:r>
              <a:rPr lang="en-US" b="1" dirty="0" smtClean="0"/>
              <a:t> move (or not move) the object down the incline </a:t>
            </a:r>
            <a:r>
              <a:rPr lang="en-US" b="1" u="sng" dirty="0" smtClean="0"/>
              <a:t>naturally</a:t>
            </a:r>
            <a:r>
              <a:rPr lang="en-US" b="1" dirty="0" smtClean="0"/>
              <a:t> </a:t>
            </a:r>
          </a:p>
          <a:p>
            <a:pPr lvl="1"/>
            <a:r>
              <a:rPr lang="en-US" b="1" u="sng" dirty="0" smtClean="0"/>
              <a:t>push</a:t>
            </a:r>
            <a:r>
              <a:rPr lang="en-US" b="1" dirty="0" smtClean="0"/>
              <a:t> an object </a:t>
            </a:r>
            <a:r>
              <a:rPr lang="en-US" b="1" u="sng" dirty="0" smtClean="0"/>
              <a:t>down</a:t>
            </a:r>
            <a:r>
              <a:rPr lang="en-US" b="1" dirty="0" smtClean="0"/>
              <a:t> an incline </a:t>
            </a:r>
            <a:r>
              <a:rPr lang="en-US" b="1" i="1" dirty="0" smtClean="0"/>
              <a:t>faster</a:t>
            </a:r>
            <a:r>
              <a:rPr lang="en-US" b="1" dirty="0" smtClean="0"/>
              <a:t> than gravity or </a:t>
            </a:r>
            <a:r>
              <a:rPr lang="en-US" b="1" u="sng" dirty="0" smtClean="0"/>
              <a:t>pull it down</a:t>
            </a:r>
            <a:r>
              <a:rPr lang="en-US" b="1" dirty="0" smtClean="0"/>
              <a:t> </a:t>
            </a:r>
            <a:r>
              <a:rPr lang="en-US" b="1" i="1" dirty="0" smtClean="0"/>
              <a:t>faster</a:t>
            </a:r>
          </a:p>
          <a:p>
            <a:r>
              <a:rPr lang="en-US" b="1" dirty="0" smtClean="0"/>
              <a:t>Plus!! For each of these possibilities, you can have a </a:t>
            </a:r>
            <a:r>
              <a:rPr lang="en-US" b="1" u="sng" dirty="0" smtClean="0"/>
              <a:t>static friction that is less </a:t>
            </a:r>
            <a:r>
              <a:rPr lang="en-US" b="1" dirty="0" smtClean="0"/>
              <a:t>than maximum, a </a:t>
            </a:r>
            <a:r>
              <a:rPr lang="en-US" b="1" u="sng" dirty="0" smtClean="0"/>
              <a:t>static friction </a:t>
            </a:r>
            <a:r>
              <a:rPr lang="en-US" b="1" dirty="0" smtClean="0"/>
              <a:t>that is at </a:t>
            </a:r>
            <a:r>
              <a:rPr lang="en-US" b="1" u="sng" dirty="0" smtClean="0"/>
              <a:t>maximum</a:t>
            </a:r>
            <a:r>
              <a:rPr lang="en-US" b="1" dirty="0" smtClean="0"/>
              <a:t>, or </a:t>
            </a:r>
            <a:r>
              <a:rPr lang="en-US" b="1" u="sng" dirty="0" smtClean="0"/>
              <a:t>dynamic friction </a:t>
            </a:r>
            <a:r>
              <a:rPr lang="en-US" b="1" dirty="0" smtClean="0"/>
              <a:t>as it moves.</a:t>
            </a:r>
            <a:endParaRPr lang="en-US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8777928" y="2216259"/>
            <a:ext cx="3047279" cy="1866254"/>
            <a:chOff x="0" y="0"/>
            <a:chExt cx="3499750" cy="2312082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438275" y="762000"/>
              <a:ext cx="0" cy="142875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/>
            <p:cNvGrpSpPr/>
            <p:nvPr/>
          </p:nvGrpSpPr>
          <p:grpSpPr>
            <a:xfrm>
              <a:off x="0" y="0"/>
              <a:ext cx="3499750" cy="2312082"/>
              <a:chOff x="0" y="0"/>
              <a:chExt cx="3499750" cy="2312082"/>
            </a:xfrm>
          </p:grpSpPr>
          <p:sp>
            <p:nvSpPr>
              <p:cNvPr id="7" name="Right Triangle 6"/>
              <p:cNvSpPr/>
              <p:nvPr/>
            </p:nvSpPr>
            <p:spPr>
              <a:xfrm flipH="1">
                <a:off x="0" y="0"/>
                <a:ext cx="3009900" cy="1600200"/>
              </a:xfrm>
              <a:prstGeom prst="rtTriangl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 rot="19920000" flipV="1">
                <a:off x="1000125" y="609600"/>
                <a:ext cx="685800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rot="19800000">
                <a:off x="1743075" y="742950"/>
                <a:ext cx="8255" cy="118808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rot="3600000" flipH="1">
                <a:off x="1743075" y="1695450"/>
                <a:ext cx="0" cy="59753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Arc 10"/>
              <p:cNvSpPr/>
              <p:nvPr/>
            </p:nvSpPr>
            <p:spPr>
              <a:xfrm>
                <a:off x="428625" y="1362075"/>
                <a:ext cx="123825" cy="371475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" name="Text Box 8"/>
              <p:cNvSpPr txBox="1"/>
              <p:nvPr/>
            </p:nvSpPr>
            <p:spPr>
              <a:xfrm>
                <a:off x="552450" y="1285875"/>
                <a:ext cx="323850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θ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295400" y="1466850"/>
                <a:ext cx="133350" cy="1333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 rot="9000000" flipV="1">
                <a:off x="1485900" y="800100"/>
                <a:ext cx="137160" cy="13716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" name="Text Box 12"/>
              <p:cNvSpPr txBox="1"/>
              <p:nvPr/>
            </p:nvSpPr>
            <p:spPr>
              <a:xfrm>
                <a:off x="1400175" y="1057275"/>
                <a:ext cx="323850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θ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 Box 13"/>
              <p:cNvSpPr txBox="1"/>
              <p:nvPr/>
            </p:nvSpPr>
            <p:spPr>
              <a:xfrm>
                <a:off x="862594" y="990443"/>
                <a:ext cx="690024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90 - θ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Text Box 14"/>
              <p:cNvSpPr txBox="1"/>
              <p:nvPr/>
            </p:nvSpPr>
            <p:spPr>
              <a:xfrm>
                <a:off x="1143000" y="1714500"/>
                <a:ext cx="455634" cy="343377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Text Box 15"/>
              <p:cNvSpPr txBox="1"/>
              <p:nvPr/>
            </p:nvSpPr>
            <p:spPr>
              <a:xfrm>
                <a:off x="1733100" y="1942744"/>
                <a:ext cx="1766650" cy="369338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 </a:t>
                </a: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 θ  = a</a:t>
                </a:r>
                <a:r>
                  <a:rPr lang="en-US" sz="1100" baseline="-25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sym typeface="Euclid Extra" panose="02050502000505020303" pitchFamily="18" charset="2"/>
                  </a:rPr>
                  <a:t>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 Box 17"/>
              <p:cNvSpPr txBox="1"/>
              <p:nvPr/>
            </p:nvSpPr>
            <p:spPr>
              <a:xfrm>
                <a:off x="1685487" y="1085825"/>
                <a:ext cx="1283553" cy="343377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 </a:t>
                </a:r>
                <a:r>
                  <a: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cos θ = a</a:t>
                </a:r>
                <a:r>
                  <a:rPr lang="en-US" sz="1100" baseline="-25000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⊥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2023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motion and which friction??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04699" cy="3824596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 smtClean="0"/>
              <a:t>Ask two questions to determine which friction is operating and which way the friction force points in the FBD. </a:t>
            </a:r>
          </a:p>
          <a:p>
            <a:r>
              <a:rPr lang="en-US" sz="2000" b="1" u="sng" dirty="0" smtClean="0"/>
              <a:t>Which way does the object WANT to move</a:t>
            </a:r>
            <a:r>
              <a:rPr lang="en-US" sz="2000" b="1" dirty="0" smtClean="0"/>
              <a:t>? And </a:t>
            </a:r>
            <a:r>
              <a:rPr lang="en-US" sz="2000" b="1" u="sng" dirty="0" smtClean="0"/>
              <a:t>DOES it move</a:t>
            </a:r>
            <a:r>
              <a:rPr lang="en-US" sz="2000" b="1" dirty="0" smtClean="0"/>
              <a:t>?</a:t>
            </a:r>
            <a:endParaRPr lang="en-US" sz="2000" b="1" dirty="0"/>
          </a:p>
          <a:p>
            <a:r>
              <a:rPr lang="en-US" sz="2000" b="1" dirty="0" smtClean="0"/>
              <a:t>There are four/eight possible results:</a:t>
            </a:r>
          </a:p>
          <a:p>
            <a:r>
              <a:rPr lang="en-US" sz="2000" b="1" dirty="0" smtClean="0"/>
              <a:t>Want to </a:t>
            </a:r>
            <a:r>
              <a:rPr lang="en-US" sz="2000" b="1" u="sng" dirty="0" smtClean="0"/>
              <a:t>move </a:t>
            </a:r>
            <a:r>
              <a:rPr lang="en-US" sz="2000" b="1" u="sng" dirty="0" smtClean="0"/>
              <a:t>up</a:t>
            </a:r>
            <a:r>
              <a:rPr lang="en-US" sz="2000" b="1" dirty="0" smtClean="0"/>
              <a:t> the incline – static friction (may be max or less than max)</a:t>
            </a:r>
          </a:p>
          <a:p>
            <a:r>
              <a:rPr lang="en-US" sz="2000" b="1" dirty="0"/>
              <a:t>Want to </a:t>
            </a:r>
            <a:r>
              <a:rPr lang="en-US" sz="2000" b="1" u="sng" dirty="0"/>
              <a:t>move up</a:t>
            </a:r>
            <a:r>
              <a:rPr lang="en-US" sz="2000" b="1" dirty="0"/>
              <a:t> </a:t>
            </a:r>
            <a:r>
              <a:rPr lang="en-US" sz="2000" b="1" dirty="0" smtClean="0"/>
              <a:t>the incline – dynamic friction (may be </a:t>
            </a:r>
            <a:r>
              <a:rPr lang="en-US" sz="2000" b="1" dirty="0" err="1" smtClean="0"/>
              <a:t>const</a:t>
            </a:r>
            <a:r>
              <a:rPr lang="en-US" sz="2000" b="1" dirty="0" smtClean="0"/>
              <a:t> v or accelerated)</a:t>
            </a:r>
          </a:p>
          <a:p>
            <a:r>
              <a:rPr lang="en-US" sz="2000" b="1" dirty="0"/>
              <a:t>Want to </a:t>
            </a:r>
            <a:r>
              <a:rPr lang="en-US" sz="2000" b="1" u="sng" dirty="0"/>
              <a:t>move </a:t>
            </a:r>
            <a:r>
              <a:rPr lang="en-US" sz="2000" b="1" u="sng" dirty="0" smtClean="0"/>
              <a:t>down </a:t>
            </a:r>
            <a:r>
              <a:rPr lang="en-US" sz="2000" b="1" dirty="0" smtClean="0"/>
              <a:t>the incline – static friction (may be max or less than max)</a:t>
            </a:r>
          </a:p>
          <a:p>
            <a:r>
              <a:rPr lang="en-US" sz="2000" b="1" dirty="0"/>
              <a:t>Want to </a:t>
            </a:r>
            <a:r>
              <a:rPr lang="en-US" sz="2000" b="1" u="sng" dirty="0"/>
              <a:t>move </a:t>
            </a:r>
            <a:r>
              <a:rPr lang="en-US" sz="2000" b="1" u="sng" dirty="0" smtClean="0"/>
              <a:t>down </a:t>
            </a:r>
            <a:r>
              <a:rPr lang="en-US" sz="2000" b="1" dirty="0" smtClean="0"/>
              <a:t>the incline – dynamic friction (may be </a:t>
            </a:r>
            <a:r>
              <a:rPr lang="en-US" sz="2000" b="1" dirty="0" err="1" smtClean="0"/>
              <a:t>const</a:t>
            </a:r>
            <a:r>
              <a:rPr lang="en-US" sz="2000" b="1" dirty="0" smtClean="0"/>
              <a:t> v or accelerated</a:t>
            </a:r>
            <a:r>
              <a:rPr lang="en-US" sz="2000" b="1" dirty="0" smtClean="0"/>
              <a:t>)</a:t>
            </a:r>
          </a:p>
          <a:p>
            <a:r>
              <a:rPr lang="en-US" sz="2000" b="1" dirty="0" smtClean="0"/>
              <a:t>Frequently, solving the corresponding frictionless case will answer which way it WANTS to move. Checking the maximum static friction answers if it DOES move.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8399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Friction on incline 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5316183" cy="3416300"/>
          </a:xfrm>
        </p:spPr>
        <p:txBody>
          <a:bodyPr/>
          <a:lstStyle/>
          <a:p>
            <a:r>
              <a:rPr lang="en-US" b="1" dirty="0" smtClean="0"/>
              <a:t>What is the maximum mass the block can  have without sliding down the incline if the coefficient of static friction between the block and the incline is 0.22?</a:t>
            </a:r>
          </a:p>
          <a:p>
            <a:r>
              <a:rPr lang="en-US" b="1" dirty="0" smtClean="0"/>
              <a:t>What is the maximum angle an incline can have for a mass to not slide if </a:t>
            </a:r>
            <a:r>
              <a:rPr lang="el-GR" b="1" dirty="0" smtClean="0"/>
              <a:t>μ</a:t>
            </a:r>
            <a:r>
              <a:rPr lang="en-US" b="1" baseline="-25000" dirty="0" smtClean="0"/>
              <a:t>s</a:t>
            </a:r>
            <a:r>
              <a:rPr lang="en-US" b="1" dirty="0" smtClean="0"/>
              <a:t> = 0.22? 	</a:t>
            </a:r>
          </a:p>
          <a:p>
            <a:r>
              <a:rPr lang="en-US" b="1" dirty="0" smtClean="0"/>
              <a:t>What is the maximum mass the block can have without sliding down the incline if a cord with a maximum tension of 60 N is attached to a wall above the mass pa	</a:t>
            </a:r>
            <a:r>
              <a:rPr lang="en-US" b="1" dirty="0" err="1" smtClean="0"/>
              <a:t>rallel</a:t>
            </a:r>
            <a:r>
              <a:rPr lang="en-US" b="1" dirty="0" smtClean="0"/>
              <a:t> to the 30</a:t>
            </a:r>
            <a:r>
              <a:rPr lang="en-US" b="1" dirty="0" smtClean="0">
                <a:sym typeface="Euclid Symbol" panose="05050102010706020507" pitchFamily="18" charset="2"/>
              </a:rPr>
              <a:t></a:t>
            </a:r>
            <a:r>
              <a:rPr lang="en-US" b="1" dirty="0" smtClean="0"/>
              <a:t> inline? </a:t>
            </a:r>
            <a:endParaRPr lang="en-US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6848621" y="2603500"/>
            <a:ext cx="4572000" cy="2644727"/>
            <a:chOff x="6848621" y="2603500"/>
            <a:chExt cx="4572000" cy="264472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718" b="12154"/>
            <a:stretch/>
          </p:blipFill>
          <p:spPr>
            <a:xfrm>
              <a:off x="6848621" y="2603500"/>
              <a:ext cx="4572000" cy="2644727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7230794" y="2827606"/>
              <a:ext cx="1237957" cy="6330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9717437" y="2216259"/>
            <a:ext cx="1053886" cy="2309247"/>
            <a:chOff x="9717437" y="2216259"/>
            <a:chExt cx="1053886" cy="2309247"/>
          </a:xfrm>
        </p:grpSpPr>
        <p:sp>
          <p:nvSpPr>
            <p:cNvPr id="10" name="Rectangle 9"/>
            <p:cNvSpPr/>
            <p:nvPr/>
          </p:nvSpPr>
          <p:spPr>
            <a:xfrm>
              <a:off x="10647337" y="2216259"/>
              <a:ext cx="123986" cy="23092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 flipV="1">
              <a:off x="9717437" y="2603500"/>
              <a:ext cx="1053885" cy="62014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1840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>
                <a:sym typeface="Euclid Extra" panose="02050502000505020303" pitchFamily="18" charset="2"/>
              </a:rPr>
              <a:t>a</a:t>
            </a:r>
            <a:r>
              <a:rPr lang="en-US" b="1" dirty="0" smtClean="0">
                <a:sym typeface="Euclid Extra" panose="02050502000505020303" pitchFamily="18" charset="2"/>
              </a:rPr>
              <a:t>) Draw the appropriate the free body diagram for a 15 kg block being held stationary on a 25</a:t>
            </a:r>
            <a:r>
              <a:rPr lang="en-US" b="1" dirty="0" smtClean="0">
                <a:sym typeface="Euclid Symbol" panose="05050102010706020507" pitchFamily="18" charset="2"/>
              </a:rPr>
              <a:t></a:t>
            </a:r>
            <a:r>
              <a:rPr lang="en-US" b="1" dirty="0" smtClean="0">
                <a:sym typeface="Euclid Extra" panose="02050502000505020303" pitchFamily="18" charset="2"/>
              </a:rPr>
              <a:t> incline by a horizontal 50 N force if the coefficient of static friction is 0.42. </a:t>
            </a:r>
            <a:r>
              <a:rPr lang="en-US" b="1" dirty="0" smtClean="0">
                <a:sym typeface="Euclid Extra" panose="02050502000505020303" pitchFamily="18" charset="2"/>
              </a:rPr>
              <a:t>b) What is the force of friction? (</a:t>
            </a:r>
            <a:r>
              <a:rPr lang="en-US" b="1" dirty="0" smtClean="0">
                <a:sym typeface="Euclid Extra" panose="02050502000505020303" pitchFamily="18" charset="2"/>
              </a:rPr>
              <a:t>Hint: First consider the frictionless case.)</a:t>
            </a:r>
            <a:endParaRPr lang="en-US" b="1" dirty="0">
              <a:sym typeface="Euclid Extra" panose="02050502000505020303" pitchFamily="18" charset="2"/>
            </a:endParaRPr>
          </a:p>
          <a:p>
            <a:endParaRPr lang="en-US" b="1" dirty="0">
              <a:sym typeface="Euclid Extra" panose="02050502000505020303" pitchFamily="18" charset="2"/>
            </a:endParaRPr>
          </a:p>
          <a:p>
            <a:r>
              <a:rPr lang="en-US" b="1" dirty="0"/>
              <a:t>W</a:t>
            </a:r>
            <a:r>
              <a:rPr lang="en-US" b="1" dirty="0" smtClean="0"/>
              <a:t>hat’s Due ?  (Pending assignments to complete.)</a:t>
            </a:r>
          </a:p>
          <a:p>
            <a:pPr lvl="1"/>
            <a:r>
              <a:rPr lang="en-US" sz="1800" b="1" dirty="0" smtClean="0"/>
              <a:t>Friction on an Incline Worksheet </a:t>
            </a:r>
            <a:r>
              <a:rPr lang="en-US" sz="1800" b="1" dirty="0" smtClean="0"/>
              <a:t>Completed by Tuesday </a:t>
            </a:r>
            <a:endParaRPr lang="en-US" sz="1800" b="1" dirty="0" smtClean="0"/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Study for U3 Test Nov 14 and Nov 19</a:t>
            </a:r>
            <a:endParaRPr lang="en-US" b="1" dirty="0"/>
          </a:p>
        </p:txBody>
      </p:sp>
      <p:sp>
        <p:nvSpPr>
          <p:cNvPr id="5" name="Right Triangle 4"/>
          <p:cNvSpPr/>
          <p:nvPr/>
        </p:nvSpPr>
        <p:spPr>
          <a:xfrm flipH="1">
            <a:off x="9089409" y="3496941"/>
            <a:ext cx="2306471" cy="77792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20470994">
            <a:off x="9822767" y="3458734"/>
            <a:ext cx="559558" cy="43672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9018678" y="3756109"/>
            <a:ext cx="82695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43085</TotalTime>
  <Words>895</Words>
  <Application>Microsoft Office PowerPoint</Application>
  <PresentationFormat>Widescreen</PresentationFormat>
  <Paragraphs>90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Cambria Math</vt:lpstr>
      <vt:lpstr>Century Gothic</vt:lpstr>
      <vt:lpstr>Euclid Extra</vt:lpstr>
      <vt:lpstr>Euclid Symbol</vt:lpstr>
      <vt:lpstr>Times New Roman</vt:lpstr>
      <vt:lpstr>Wingdings</vt:lpstr>
      <vt:lpstr>Wingdings 3</vt:lpstr>
      <vt:lpstr>Ion Boardroom</vt:lpstr>
      <vt:lpstr>Physics 1 –  Nov 7, 2019</vt:lpstr>
      <vt:lpstr>Agenda, Assignment</vt:lpstr>
      <vt:lpstr>Exit Slip Problem Voted</vt:lpstr>
      <vt:lpstr>Motion on an incline</vt:lpstr>
      <vt:lpstr>Motion on an incline with friction methods</vt:lpstr>
      <vt:lpstr>Resulting motion and which friction??</vt:lpstr>
      <vt:lpstr>Friction on incline Sample Problem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310</cp:revision>
  <dcterms:created xsi:type="dcterms:W3CDTF">2015-08-11T02:33:52Z</dcterms:created>
  <dcterms:modified xsi:type="dcterms:W3CDTF">2019-11-07T00:36:21Z</dcterms:modified>
</cp:coreProperties>
</file>